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5"/>
  </p:sldMasterIdLst>
  <p:notesMasterIdLst>
    <p:notesMasterId r:id="rId26"/>
  </p:notesMasterIdLst>
  <p:handoutMasterIdLst>
    <p:handoutMasterId r:id="rId27"/>
  </p:handoutMasterIdLst>
  <p:sldIdLst>
    <p:sldId id="260" r:id="rId6"/>
    <p:sldId id="336" r:id="rId7"/>
    <p:sldId id="337" r:id="rId8"/>
    <p:sldId id="338" r:id="rId9"/>
    <p:sldId id="339" r:id="rId10"/>
    <p:sldId id="340" r:id="rId11"/>
    <p:sldId id="335" r:id="rId12"/>
    <p:sldId id="334" r:id="rId13"/>
    <p:sldId id="333" r:id="rId14"/>
    <p:sldId id="330" r:id="rId15"/>
    <p:sldId id="328" r:id="rId16"/>
    <p:sldId id="329" r:id="rId17"/>
    <p:sldId id="281" r:id="rId18"/>
    <p:sldId id="331" r:id="rId19"/>
    <p:sldId id="332" r:id="rId20"/>
    <p:sldId id="261" r:id="rId21"/>
    <p:sldId id="282" r:id="rId22"/>
    <p:sldId id="324" r:id="rId23"/>
    <p:sldId id="263" r:id="rId24"/>
    <p:sldId id="341" r:id="rId2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3" autoAdjust="0"/>
    <p:restoredTop sz="94664" autoAdjust="0"/>
  </p:normalViewPr>
  <p:slideViewPr>
    <p:cSldViewPr>
      <p:cViewPr varScale="1">
        <p:scale>
          <a:sx n="39" d="100"/>
          <a:sy n="39" d="100"/>
        </p:scale>
        <p:origin x="-74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02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1263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6CE12D0B-C1B1-4BBF-9327-B1F5746DA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48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8831263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863FE575-088D-4C1A-A98B-8CD635B0D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0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800974-895D-4592-9B6C-8FA8B9C19E2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 userDrawn="1"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 userDrawn="1"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B4A7-0BEE-4B49-9D5A-A862FCAE4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DA31-020F-4FAD-A337-237A6B86B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8F581-2DC0-464D-9D74-F187B1677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603E-45AA-43C4-A971-72226D3DA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BFB5-477D-4256-9973-DF705F42F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8256-0391-4A67-90A4-1EB726E2B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1B85-6986-4E4B-9DE8-DDCC78333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2EAF-6C52-48AC-B71B-C3129686B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8E8A-B504-42CC-9FD8-53B907B11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5D256-D474-4ECF-B068-6308987E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D7-2BC0-4963-885D-71D134482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00" name="AutoShape 4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A8FD5228-39FE-402D-B57C-3608473A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 userDrawn="1"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8111" name="AutoShape 15"/>
            <p:cNvSpPr>
              <a:spLocks noChangeArrowheads="1"/>
            </p:cNvSpPr>
            <p:nvPr userDrawn="1"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safety.wisc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a.edu/nchfp" TargetMode="External"/><Relationship Id="rId2" Type="http://schemas.openxmlformats.org/officeDocument/2006/relationships/hyperlink" Target="http://www.foodsafety.wis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freshpreserving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85838"/>
            <a:ext cx="7315200" cy="1444625"/>
          </a:xfrm>
        </p:spPr>
        <p:txBody>
          <a:bodyPr/>
          <a:lstStyle/>
          <a:p>
            <a:pPr eaLnBrk="1" hangingPunct="1"/>
            <a:r>
              <a:rPr lang="en-US" sz="4000" smtClean="0"/>
              <a:t>Canning Vegetables Safely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2895600"/>
            <a:ext cx="7239000" cy="1752600"/>
          </a:xfrm>
        </p:spPr>
        <p:txBody>
          <a:bodyPr/>
          <a:lstStyle/>
          <a:p>
            <a:pPr eaLnBrk="1" hangingPunct="1"/>
            <a:r>
              <a:rPr lang="en-US" sz="2400" smtClean="0"/>
              <a:t>Lunch &amp; Learn</a:t>
            </a:r>
          </a:p>
          <a:p>
            <a:pPr eaLnBrk="1" hangingPunct="1"/>
            <a:r>
              <a:rPr lang="en-US" sz="2400" smtClean="0"/>
              <a:t>12 noon to 1 pm</a:t>
            </a:r>
          </a:p>
          <a:p>
            <a:pPr eaLnBrk="1" hangingPunct="1"/>
            <a:r>
              <a:rPr lang="en-US" sz="2400" smtClean="0"/>
              <a:t>June 25, 2012</a:t>
            </a:r>
          </a:p>
          <a:p>
            <a:pPr eaLnBrk="1" hangingPunct="1"/>
            <a:r>
              <a:rPr lang="en-US" sz="2400" smtClean="0"/>
              <a:t>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076" name="Picture 3" descr="UWEXCE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00600"/>
            <a:ext cx="3019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if….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>
          <a:xfrm>
            <a:off x="1143000" y="1524000"/>
            <a:ext cx="7466013" cy="4114800"/>
          </a:xfrm>
        </p:spPr>
        <p:txBody>
          <a:bodyPr/>
          <a:lstStyle/>
          <a:p>
            <a:r>
              <a:rPr lang="en-US" sz="2400" smtClean="0"/>
              <a:t>Jars fail to seal: </a:t>
            </a:r>
            <a:r>
              <a:rPr lang="en-US" sz="2000" smtClean="0"/>
              <a:t>reprocess or refrigerate or freeze within 24 hours. </a:t>
            </a:r>
          </a:p>
          <a:p>
            <a:r>
              <a:rPr lang="en-US" sz="2400" smtClean="0"/>
              <a:t>To reprocess jars: </a:t>
            </a:r>
            <a:r>
              <a:rPr lang="en-US" sz="2000" smtClean="0"/>
              <a:t>empty the jars, heat the contents (hot-pack) and add to jars leaving sufficient headspace, apply new lids, vent and process for the full time indicated.</a:t>
            </a:r>
          </a:p>
          <a:p>
            <a:r>
              <a:rPr lang="en-US" sz="2400" smtClean="0"/>
              <a:t>More than half the liquid is lost in the jar: </a:t>
            </a:r>
            <a:r>
              <a:rPr lang="en-US" sz="2000" smtClean="0"/>
              <a:t>excess liquid loss often indicates excessive temperature (pressure) fluctuation. Losing more than half the liquid </a:t>
            </a:r>
            <a:r>
              <a:rPr lang="en-US" sz="2000" u="sng" smtClean="0"/>
              <a:t>that you added</a:t>
            </a:r>
            <a:r>
              <a:rPr lang="en-US" sz="2000" smtClean="0"/>
              <a:t> may indicate under-processing. Store these jars refrigerated.</a:t>
            </a:r>
            <a:endParaRPr lang="en-US" sz="2000" u="sng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Canners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4724400" cy="4114800"/>
          </a:xfrm>
        </p:spPr>
        <p:txBody>
          <a:bodyPr/>
          <a:lstStyle/>
          <a:p>
            <a:r>
              <a:rPr lang="en-US" sz="2400" smtClean="0"/>
              <a:t>Dial-gauge canners should be tested at least once each year to ensure the dial is functioning properly</a:t>
            </a:r>
          </a:p>
          <a:p>
            <a:pPr marL="463550" lvl="1" indent="-238125"/>
            <a:r>
              <a:rPr lang="en-US" sz="2000" smtClean="0"/>
              <a:t>Calibrate the canner gauge against the master gauge</a:t>
            </a:r>
          </a:p>
          <a:p>
            <a:pPr marL="463550" lvl="1" indent="-238125"/>
            <a:r>
              <a:rPr lang="en-US" sz="2000" smtClean="0"/>
              <a:t>Canner can be off by </a:t>
            </a:r>
            <a:r>
              <a:rPr lang="en-US" sz="2000" u="sng" smtClean="0"/>
              <a:t>+</a:t>
            </a:r>
            <a:r>
              <a:rPr lang="en-US" sz="2000" smtClean="0"/>
              <a:t>2 pounds</a:t>
            </a:r>
          </a:p>
          <a:p>
            <a:pPr marL="463550" lvl="1" indent="-238125"/>
            <a:r>
              <a:rPr lang="en-US" sz="2000" smtClean="0"/>
              <a:t>Even brand new dials should be tested</a:t>
            </a:r>
          </a:p>
          <a:p>
            <a:pPr marL="463550" lvl="1" indent="-238125"/>
            <a:r>
              <a:rPr lang="en-US" sz="2000" smtClean="0"/>
              <a:t>Presto recommends ONLY Presto lids be tested with the unit</a:t>
            </a:r>
          </a:p>
        </p:txBody>
      </p:sp>
      <p:pic>
        <p:nvPicPr>
          <p:cNvPr id="13316" name="Picture 3" descr="1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2625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6248400" y="685800"/>
            <a:ext cx="838200" cy="8382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810000" y="457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Calibri" pitchFamily="34" charset="0"/>
              </a:rPr>
              <a:t>Master Gauge</a:t>
            </a:r>
          </a:p>
        </p:txBody>
      </p:sp>
      <p:cxnSp>
        <p:nvCxnSpPr>
          <p:cNvPr id="13320" name="Straight Arrow Connector 8"/>
          <p:cNvCxnSpPr>
            <a:cxnSpLocks noChangeShapeType="1"/>
          </p:cNvCxnSpPr>
          <p:nvPr/>
        </p:nvCxnSpPr>
        <p:spPr bwMode="auto">
          <a:xfrm>
            <a:off x="5334000" y="685800"/>
            <a:ext cx="914400" cy="228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for Testing Canners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313613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Dial gauge canner inspection form</a:t>
            </a:r>
          </a:p>
          <a:p>
            <a:pPr marL="463550" lvl="1" indent="-238125">
              <a:defRPr/>
            </a:pPr>
            <a:r>
              <a:rPr lang="en-US" sz="2000" dirty="0" smtClean="0"/>
              <a:t>Review the condition of the gasket, vent port and gauge</a:t>
            </a:r>
          </a:p>
          <a:p>
            <a:pPr marL="463550" lvl="1" indent="-238125">
              <a:defRPr/>
            </a:pPr>
            <a:r>
              <a:rPr lang="en-US" sz="2000" dirty="0" smtClean="0"/>
              <a:t>Record the accuracy of the canner gauge versus the Master gauge</a:t>
            </a:r>
          </a:p>
          <a:p>
            <a:pPr marL="463550" lvl="1" indent="-238125">
              <a:defRPr/>
            </a:pPr>
            <a:r>
              <a:rPr lang="en-US" sz="2000" dirty="0" smtClean="0"/>
              <a:t>Provide overall recommendation</a:t>
            </a:r>
          </a:p>
          <a:p>
            <a:pPr>
              <a:defRPr/>
            </a:pPr>
            <a:r>
              <a:rPr lang="en-US" sz="2400" dirty="0" smtClean="0"/>
              <a:t>Gauge testing labels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Information on purchasing a Presto® dial gauge testing unit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 smtClean="0"/>
              <a:t>See </a:t>
            </a:r>
            <a:r>
              <a:rPr lang="en-US" sz="2000" dirty="0" smtClean="0">
                <a:hlinkClick r:id="rId2"/>
              </a:rPr>
              <a:t>www.foodsafety.wisc.edu</a:t>
            </a:r>
            <a:r>
              <a:rPr lang="en-US" sz="2000" dirty="0" smtClean="0"/>
              <a:t> P=Pressure Canning in the A-Z index</a:t>
            </a: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4953000" y="3886200"/>
            <a:ext cx="3505200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DATE: _________________________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Recipe says:       6 lbs                       11 lbs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Your gauge should read: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_____  lbs                _____  lbs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FAQS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924800" cy="4114800"/>
          </a:xfrm>
        </p:spPr>
        <p:txBody>
          <a:bodyPr/>
          <a:lstStyle/>
          <a:p>
            <a:pPr marL="225425" indent="-225425" eaLnBrk="1" hangingPunct="1"/>
            <a:r>
              <a:rPr lang="en-US" sz="2400" smtClean="0"/>
              <a:t>How long do I process quart jars of cream-style corn?</a:t>
            </a:r>
          </a:p>
          <a:p>
            <a:pPr marL="225425" indent="-225425" eaLnBrk="1" hangingPunct="1"/>
            <a:r>
              <a:rPr lang="en-US" sz="2400" smtClean="0"/>
              <a:t>How long do I process my soup mix that contains tomatoes, corn, black beans and onion?</a:t>
            </a:r>
          </a:p>
          <a:p>
            <a:pPr marL="225425" indent="-225425" eaLnBrk="1" hangingPunct="1"/>
            <a:r>
              <a:rPr lang="en-US" sz="2400" smtClean="0"/>
              <a:t>Do I have to peel potatoes before canning?</a:t>
            </a:r>
          </a:p>
          <a:p>
            <a:pPr marL="225425" indent="-225425" eaLnBrk="1" hangingPunct="1"/>
            <a:r>
              <a:rPr lang="en-US" sz="2400" smtClean="0"/>
              <a:t>Can I use jars and lids that I purchased last year? What about non-Ball jars/lids?</a:t>
            </a:r>
          </a:p>
          <a:p>
            <a:pPr marL="225425" indent="-225425" eaLnBrk="1" hangingPunct="1"/>
            <a:r>
              <a:rPr lang="en-US" sz="2400" smtClean="0"/>
              <a:t>How long can I store my home canned items? </a:t>
            </a:r>
          </a:p>
          <a:p>
            <a:pPr marL="225425" indent="-225425" eaLnBrk="1" hangingPunct="1"/>
            <a:r>
              <a:rPr lang="en-US" sz="2400" smtClean="0"/>
              <a:t>Do I purchase a dial or weighted gauge canner?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FAQ- Answers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13613" cy="4114800"/>
          </a:xfrm>
        </p:spPr>
        <p:txBody>
          <a:bodyPr/>
          <a:lstStyle/>
          <a:p>
            <a:pPr marL="225425" indent="-225425" eaLnBrk="1" hangingPunct="1"/>
            <a:r>
              <a:rPr lang="en-US" sz="2000" smtClean="0">
                <a:ea typeface="Verdana" pitchFamily="34" charset="0"/>
                <a:cs typeface="Verdana" pitchFamily="34" charset="0"/>
              </a:rPr>
              <a:t>How long do I process quart jars of cream-style corn? </a:t>
            </a:r>
            <a:r>
              <a:rPr lang="en-US" sz="240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You don’t. There are no tested recipes!</a:t>
            </a:r>
            <a:endParaRPr lang="en-US" sz="2400" smtClean="0">
              <a:ea typeface="Verdana" pitchFamily="34" charset="0"/>
              <a:cs typeface="Verdana" pitchFamily="34" charset="0"/>
            </a:endParaRPr>
          </a:p>
          <a:p>
            <a:pPr marL="225425" indent="-225425" eaLnBrk="1" hangingPunct="1"/>
            <a:r>
              <a:rPr lang="en-US" sz="2000" smtClean="0">
                <a:ea typeface="Verdana" pitchFamily="34" charset="0"/>
                <a:cs typeface="Verdana" pitchFamily="34" charset="0"/>
              </a:rPr>
              <a:t>How long do I process my soup mix that contains tomatoes, corn, black beans and onion (qt jars, hot pack)? </a:t>
            </a:r>
            <a:r>
              <a:rPr lang="en-US" sz="240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Process mixtures based on the ingredient with the longest process time – </a:t>
            </a:r>
            <a:r>
              <a:rPr lang="en-US" sz="200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85 min.</a:t>
            </a:r>
            <a:endParaRPr lang="en-US" sz="2000" smtClean="0">
              <a:ea typeface="Verdana" pitchFamily="34" charset="0"/>
              <a:cs typeface="Verdana" pitchFamily="34" charset="0"/>
            </a:endParaRPr>
          </a:p>
          <a:p>
            <a:pPr marL="225425" indent="-225425" eaLnBrk="1" hangingPunct="1"/>
            <a:r>
              <a:rPr lang="en-US" sz="2000" smtClean="0">
                <a:ea typeface="Verdana" pitchFamily="34" charset="0"/>
                <a:cs typeface="Verdana" pitchFamily="34" charset="0"/>
              </a:rPr>
              <a:t>Do I have to peel potatoes before canning? </a:t>
            </a:r>
            <a:r>
              <a:rPr lang="en-US" sz="240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Yes, the skins carry a higher bot spore load; potatoes must be peeled before canning. Other crops such as carrots don’t require this step.</a:t>
            </a:r>
            <a:endParaRPr lang="en-US" sz="2400" smtClean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FAQ -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696200" cy="4114800"/>
          </a:xfrm>
        </p:spPr>
        <p:txBody>
          <a:bodyPr/>
          <a:lstStyle/>
          <a:p>
            <a:pPr marL="225425" indent="-225425" eaLnBrk="1" hangingPunct="1">
              <a:defRPr/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Can I use jars and lids that I purchased last year? What about non-Ball jars/lids? </a:t>
            </a:r>
            <a:r>
              <a:rPr lang="en-US" sz="24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You can use jars and lids from last year – just be sure to store in a cool, dry location. You can use non-Ball jars/lids but they may break, or not seal, more often.</a:t>
            </a:r>
          </a:p>
          <a:p>
            <a:pPr marL="225425" indent="-225425" eaLnBrk="1" hangingPunct="1">
              <a:defRPr/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How long can I store my home canned items? </a:t>
            </a:r>
            <a:r>
              <a:rPr lang="en-US" sz="24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Properly canned foods are safe indefinitely, but will begin to lose quality after 3 years on the shelf </a:t>
            </a:r>
            <a:r>
              <a:rPr lang="en-US" sz="20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(assuming a cool, dry location).</a:t>
            </a:r>
            <a:r>
              <a:rPr lang="en-US" sz="2000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pPr marL="225425" indent="-225425" eaLnBrk="1" hangingPunct="1">
              <a:defRPr/>
            </a:pPr>
            <a:r>
              <a:rPr lang="en-US" sz="2000" dirty="0" smtClean="0">
                <a:ea typeface="Verdana" pitchFamily="34" charset="0"/>
                <a:cs typeface="Verdana" pitchFamily="34" charset="0"/>
              </a:rPr>
              <a:t>Do I purchase a dial or weighted gauge canner? </a:t>
            </a:r>
            <a:r>
              <a:rPr lang="en-US" sz="24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It’s up to you! A dial gauge canner you can ‘read’, a weighted gauge canner you can ‘hear.’ </a:t>
            </a: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 marL="225425" indent="-225425" eaLnBrk="1" hangingPunct="1">
              <a:defRPr/>
            </a:pPr>
            <a:endParaRPr lang="en-US" sz="2000" dirty="0" smtClean="0">
              <a:ea typeface="Verdana" pitchFamily="34" charset="0"/>
              <a:cs typeface="Verdana" pitchFamily="34" charset="0"/>
            </a:endParaRPr>
          </a:p>
          <a:p>
            <a:pPr marL="225425" indent="-225425" eaLnBrk="1" hangingPunct="1">
              <a:defRPr/>
            </a:pPr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new? ‘Useful’ gadgets?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48768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Ball® </a:t>
            </a:r>
            <a:r>
              <a:rPr lang="en-US" sz="2800" dirty="0" err="1" smtClean="0"/>
              <a:t>SureTight</a:t>
            </a:r>
            <a:r>
              <a:rPr lang="en-US" sz="2800" dirty="0" smtClean="0"/>
              <a:t> Band Tool – </a:t>
            </a:r>
            <a:r>
              <a:rPr lang="en-US" sz="2400" dirty="0" smtClean="0"/>
              <a:t>secures jar bands with just the right amount of ‘finger-tip tightness’. </a:t>
            </a:r>
          </a:p>
          <a:p>
            <a:pPr marL="0" indent="0" eaLnBrk="1" hangingPunct="1">
              <a:defRPr/>
            </a:pPr>
            <a:r>
              <a:rPr lang="en-US" sz="2400" dirty="0" smtClean="0"/>
              <a:t>Comments on the web site indicate that it’s confusing to use.</a:t>
            </a:r>
          </a:p>
          <a:p>
            <a:pPr marL="0" indent="0" eaLnBrk="1" hangingPunct="1">
              <a:defRPr/>
            </a:pPr>
            <a:r>
              <a:rPr lang="en-US" sz="2400" dirty="0" smtClean="0"/>
              <a:t>UWEX does not, at this time, recommend the use of this tool.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8436" name="Picture 9" descr="Ball Sure Tight Band T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76400"/>
            <a:ext cx="32575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new? Mirro Canners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5867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The new Mirro 16-quart canner was recently tested by the NCHFP.</a:t>
            </a:r>
          </a:p>
          <a:p>
            <a:pPr lvl="1" eaLnBrk="1" hangingPunct="1"/>
            <a:r>
              <a:rPr lang="en-US" sz="2000" smtClean="0"/>
              <a:t>3 separate weights (5, 10, 15 pounds)</a:t>
            </a:r>
          </a:p>
          <a:p>
            <a:pPr lvl="1" eaLnBrk="1" hangingPunct="1"/>
            <a:r>
              <a:rPr lang="en-US" sz="2000" smtClean="0"/>
              <a:t>Heat on high until the weight jiggles, then allow to rock gently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sym typeface="Wingdings" pitchFamily="2" charset="2"/>
              </a:rPr>
              <a:t>The ‘rock’ is difficult to find. It sort of ‘explodes’ in steam release.</a:t>
            </a:r>
            <a:endParaRPr lang="en-US" sz="20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The Mirro 12-quart canner has shown up in MFP classes.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/>
              <a:t>3-piece ball-shaped weight.</a:t>
            </a:r>
          </a:p>
          <a:p>
            <a:pPr lvl="1" eaLnBrk="1" hangingPunct="1"/>
            <a:r>
              <a:rPr lang="en-US" sz="2000" smtClean="0"/>
              <a:t>The weight is threaded on the vent port which can be tricky when steam is escaping (venting).</a:t>
            </a:r>
          </a:p>
          <a:p>
            <a:pPr lvl="1" eaLnBrk="1" hangingPunct="1"/>
            <a:r>
              <a:rPr lang="en-US" sz="2000" smtClean="0"/>
              <a:t>Getting the weight to rock is difficult.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19460" name="Picture 6" descr="Mirro 92116 16-Quart Polished Aluminum Pressure Cooker / Canner Cookware, Sil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764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http://www.aluminupressurecooker.com/info/Mirro12-QuartAluminumPressureCoo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667000" cy="2667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new? Canners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5867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The All-American Canner.</a:t>
            </a:r>
          </a:p>
          <a:p>
            <a:pPr lvl="1" eaLnBrk="1" hangingPunct="1"/>
            <a:r>
              <a:rPr lang="en-US" sz="2000" smtClean="0"/>
              <a:t>Metal-to-metal seal (tightened with wing-nuts)</a:t>
            </a:r>
          </a:p>
          <a:p>
            <a:pPr lvl="1" eaLnBrk="1" hangingPunct="1"/>
            <a:r>
              <a:rPr lang="en-US" sz="2000" smtClean="0"/>
              <a:t>A </a:t>
            </a:r>
            <a:r>
              <a:rPr lang="en-US" sz="2000" u="sng" smtClean="0"/>
              <a:t>weighted</a:t>
            </a:r>
            <a:r>
              <a:rPr lang="en-US" sz="2000" smtClean="0"/>
              <a:t> gauge canner with a </a:t>
            </a:r>
            <a:r>
              <a:rPr lang="en-US" sz="2000" u="sng" smtClean="0"/>
              <a:t>reference dial</a:t>
            </a:r>
            <a:r>
              <a:rPr lang="en-US" sz="2000" smtClean="0"/>
              <a:t> gauge.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mtClean="0">
                <a:sym typeface="Wingdings" pitchFamily="2" charset="2"/>
              </a:rPr>
              <a:t>These should  not be/do not need to be tested with our dial testers.</a:t>
            </a:r>
            <a:endParaRPr lang="en-US" sz="20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Larger capacity tall canners allow for double-stacking.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smtClean="0"/>
              <a:t>Canners such as the Presto 23-qt. model can hold 2 layers of pint jars.</a:t>
            </a:r>
          </a:p>
          <a:p>
            <a:pPr lvl="1" eaLnBrk="1" hangingPunct="1"/>
            <a:r>
              <a:rPr lang="en-US" sz="2000" smtClean="0"/>
              <a:t>Be sure to place a rack on the bottom of the canner and between layers.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mtClean="0"/>
          </a:p>
        </p:txBody>
      </p:sp>
      <p:pic>
        <p:nvPicPr>
          <p:cNvPr id="20484" name="Picture 2" descr="Presto 23-Quart Aluminum Pressure Coo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038600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All American 921 All-American 21-1/2-Quart Pressure Cooker/C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76400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8486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Canning Vegetables Safely </a:t>
            </a:r>
            <a:r>
              <a:rPr lang="en-US" sz="2000" smtClean="0">
                <a:hlinkClick r:id="rId2"/>
              </a:rPr>
              <a:t>www.foodsafety.wisc.edu</a:t>
            </a:r>
            <a:r>
              <a:rPr lang="en-US" sz="2400" smtClean="0"/>
              <a:t>  </a:t>
            </a:r>
          </a:p>
          <a:p>
            <a:pPr eaLnBrk="1" hangingPunct="1"/>
            <a:r>
              <a:rPr lang="en-US" sz="2400" smtClean="0"/>
              <a:t>National Center for Home Food Preservation </a:t>
            </a:r>
            <a:r>
              <a:rPr lang="en-US" sz="2000" smtClean="0">
                <a:hlinkClick r:id="rId3"/>
              </a:rPr>
              <a:t>www.uga.edu/nchfp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Ball Complete Book of Home Preserving or Ball Blue Book </a:t>
            </a:r>
            <a:r>
              <a:rPr lang="en-US" sz="2000" smtClean="0"/>
              <a:t>online </a:t>
            </a:r>
            <a:r>
              <a:rPr lang="en-US" sz="2000" smtClean="0">
                <a:hlinkClick r:id="rId4"/>
              </a:rPr>
              <a:t>www.freshpreserving.com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400" smtClean="0"/>
              <a:t>So Easy to Preserve book &amp; video series</a:t>
            </a:r>
          </a:p>
        </p:txBody>
      </p:sp>
      <p:pic>
        <p:nvPicPr>
          <p:cNvPr id="21508" name="Picture 5" descr="http://setp.uga.edu/images/setp5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876800"/>
            <a:ext cx="1990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http://setp.uga.edu/images/dv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800600"/>
            <a:ext cx="2667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Canning Vegetables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13613" cy="4114800"/>
          </a:xfrm>
        </p:spPr>
        <p:txBody>
          <a:bodyPr/>
          <a:lstStyle/>
          <a:p>
            <a:r>
              <a:rPr lang="en-US" sz="2400" smtClean="0"/>
              <a:t>Acids naturally found in foods help control microbial growth</a:t>
            </a:r>
          </a:p>
          <a:p>
            <a:r>
              <a:rPr lang="en-US" sz="2400" smtClean="0"/>
              <a:t>Vegetables are </a:t>
            </a:r>
            <a:r>
              <a:rPr lang="en-US" sz="2400" u="sng" smtClean="0"/>
              <a:t>low in acid</a:t>
            </a:r>
            <a:r>
              <a:rPr lang="en-US" sz="2400" smtClean="0"/>
              <a:t> and </a:t>
            </a:r>
            <a:r>
              <a:rPr lang="en-US" sz="2400" b="1" u="sng" smtClean="0"/>
              <a:t>must</a:t>
            </a:r>
            <a:r>
              <a:rPr lang="en-US" sz="2400" smtClean="0"/>
              <a:t> be canned in a pressure canner</a:t>
            </a:r>
          </a:p>
          <a:p>
            <a:r>
              <a:rPr lang="en-US" sz="2400" smtClean="0"/>
              <a:t>Higher temperatures obtained in a pressure canner destroy the spores of </a:t>
            </a:r>
            <a:r>
              <a:rPr lang="en-US" sz="2400" i="1" smtClean="0"/>
              <a:t>Clostridium botulinium</a:t>
            </a:r>
            <a:endParaRPr lang="en-US" sz="2400" b="1" i="1" smtClean="0"/>
          </a:p>
          <a:p>
            <a:r>
              <a:rPr lang="en-US" sz="2400" smtClean="0"/>
              <a:t>If not destroyed, the spores could germinate and grow, producing the deadly </a:t>
            </a:r>
            <a:r>
              <a:rPr lang="en-US" sz="2400" b="1" smtClean="0"/>
              <a:t>botulinum</a:t>
            </a:r>
            <a:r>
              <a:rPr lang="en-US" sz="2400" smtClean="0"/>
              <a:t> toxin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313613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 smtClean="0">
                <a:latin typeface="Blackadder ITC" pitchFamily="82" charset="0"/>
              </a:rPr>
              <a:t>Thank you!</a:t>
            </a:r>
          </a:p>
          <a:p>
            <a:pPr algn="ctr">
              <a:buFont typeface="Wingdings" pitchFamily="2" charset="2"/>
              <a:buNone/>
            </a:pPr>
            <a:endParaRPr lang="en-US" sz="2800" smtClean="0"/>
          </a:p>
          <a:p>
            <a:pPr algn="ctr">
              <a:buFont typeface="Wingdings" pitchFamily="2" charset="2"/>
              <a:buNone/>
            </a:pPr>
            <a:r>
              <a:rPr lang="en-US" sz="2400" smtClean="0"/>
              <a:t>Next Lunch &amp; Learn</a:t>
            </a:r>
          </a:p>
          <a:p>
            <a:pPr algn="ctr">
              <a:buFont typeface="Wingdings" pitchFamily="2" charset="2"/>
              <a:buNone/>
            </a:pPr>
            <a:r>
              <a:rPr lang="en-US" sz="2400" smtClean="0"/>
              <a:t>July 23, 2012</a:t>
            </a:r>
          </a:p>
          <a:p>
            <a:pPr algn="ctr">
              <a:buFont typeface="Wingdings" pitchFamily="2" charset="2"/>
              <a:buNone/>
            </a:pPr>
            <a:r>
              <a:rPr lang="en-US" sz="2400" smtClean="0"/>
              <a:t>12 noon to 1 pm</a:t>
            </a:r>
          </a:p>
          <a:p>
            <a:pPr algn="ctr">
              <a:buFont typeface="Wingdings" pitchFamily="2" charset="2"/>
              <a:buNone/>
            </a:pPr>
            <a:r>
              <a:rPr lang="en-US" sz="2400" smtClean="0"/>
              <a:t>Canning Tomatoes &amp; Tomato Products</a:t>
            </a:r>
          </a:p>
        </p:txBody>
      </p:sp>
      <p:pic>
        <p:nvPicPr>
          <p:cNvPr id="22532" name="Picture 3" descr="FCS-Sals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5029200"/>
            <a:ext cx="175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Pressure Canning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4191000" cy="4114800"/>
          </a:xfrm>
        </p:spPr>
        <p:txBody>
          <a:bodyPr/>
          <a:lstStyle/>
          <a:p>
            <a:r>
              <a:rPr lang="en-US" sz="2400" smtClean="0"/>
              <a:t>High temperatures (240°F and above)</a:t>
            </a:r>
          </a:p>
          <a:p>
            <a:r>
              <a:rPr lang="en-US" sz="2400" b="1" smtClean="0"/>
              <a:t>Dial gauge </a:t>
            </a:r>
            <a:r>
              <a:rPr lang="en-US" sz="2400" smtClean="0"/>
              <a:t>measures incremental changes in pressure</a:t>
            </a:r>
          </a:p>
          <a:p>
            <a:r>
              <a:rPr lang="en-US" sz="2400" b="1" smtClean="0"/>
              <a:t>Weighted gauge </a:t>
            </a:r>
            <a:r>
              <a:rPr lang="en-US" sz="2400" smtClean="0"/>
              <a:t>measures pressure at 5,10, or 15 pounds (psi)</a:t>
            </a:r>
          </a:p>
        </p:txBody>
      </p:sp>
      <p:pic>
        <p:nvPicPr>
          <p:cNvPr id="5124" name="Content Placeholder 5" descr="pressure_canne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2225" y="2130425"/>
            <a:ext cx="3581400" cy="3508375"/>
          </a:xfrm>
        </p:spPr>
      </p:pic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6705600" y="2286000"/>
            <a:ext cx="914400" cy="914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Oval 7"/>
          <p:cNvSpPr>
            <a:spLocks noChangeArrowheads="1"/>
          </p:cNvSpPr>
          <p:nvPr/>
        </p:nvSpPr>
        <p:spPr bwMode="auto">
          <a:xfrm>
            <a:off x="5029200" y="2057400"/>
            <a:ext cx="914400" cy="914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7010400" y="16764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Calibri" pitchFamily="34" charset="0"/>
              </a:rPr>
              <a:t>Dial Gauge</a:t>
            </a:r>
          </a:p>
        </p:txBody>
      </p:sp>
      <p:cxnSp>
        <p:nvCxnSpPr>
          <p:cNvPr id="5128" name="Straight Arrow Connector 10"/>
          <p:cNvCxnSpPr>
            <a:cxnSpLocks noChangeShapeType="1"/>
          </p:cNvCxnSpPr>
          <p:nvPr/>
        </p:nvCxnSpPr>
        <p:spPr bwMode="auto">
          <a:xfrm flipH="1">
            <a:off x="7543800" y="1981200"/>
            <a:ext cx="228600" cy="381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4953000" y="1600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Calibri" pitchFamily="34" charset="0"/>
              </a:rPr>
              <a:t>Weighted Gauge</a:t>
            </a:r>
          </a:p>
        </p:txBody>
      </p:sp>
      <p:cxnSp>
        <p:nvCxnSpPr>
          <p:cNvPr id="5130" name="Straight Arrow Connector 14"/>
          <p:cNvCxnSpPr>
            <a:cxnSpLocks noChangeShapeType="1"/>
          </p:cNvCxnSpPr>
          <p:nvPr/>
        </p:nvCxnSpPr>
        <p:spPr bwMode="auto">
          <a:xfrm flipH="1">
            <a:off x="5867400" y="1828800"/>
            <a:ext cx="30480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 Level &amp; Canning Method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1143000" y="1524000"/>
            <a:ext cx="74644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What is the pH (acidity) of the food?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Below pH 4.6			Above pH 4.6</a:t>
            </a:r>
          </a:p>
          <a:p>
            <a:pPr>
              <a:buFont typeface="Wingdings" pitchFamily="2" charset="2"/>
              <a:buNone/>
            </a:pPr>
            <a:r>
              <a:rPr lang="en-US" sz="2400" b="1" smtClean="0">
                <a:solidFill>
                  <a:schemeClr val="tx1"/>
                </a:solidFill>
                <a:latin typeface="Constantia" pitchFamily="18" charset="0"/>
              </a:rPr>
              <a:t>Boiling Water Canning</a:t>
            </a:r>
            <a:r>
              <a:rPr lang="en-US" sz="2400" smtClean="0"/>
              <a:t>		</a:t>
            </a:r>
            <a:r>
              <a:rPr lang="en-US" sz="2400" b="1" smtClean="0">
                <a:solidFill>
                  <a:schemeClr val="tx1"/>
                </a:solidFill>
                <a:latin typeface="Constantia" pitchFamily="18" charset="0"/>
              </a:rPr>
              <a:t>Pressure Canning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tx1"/>
                </a:solidFill>
              </a:rPr>
              <a:t>Fruits, Pickles, Salsa		Vegetables, Meat</a:t>
            </a:r>
          </a:p>
        </p:txBody>
      </p:sp>
      <p:cxnSp>
        <p:nvCxnSpPr>
          <p:cNvPr id="6148" name="Straight Arrow Connector 7"/>
          <p:cNvCxnSpPr>
            <a:cxnSpLocks noChangeShapeType="1"/>
          </p:cNvCxnSpPr>
          <p:nvPr/>
        </p:nvCxnSpPr>
        <p:spPr bwMode="auto">
          <a:xfrm>
            <a:off x="3733800" y="3124200"/>
            <a:ext cx="19050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6149" name="Picture 8" descr="lois_fruit_tra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343400"/>
            <a:ext cx="22939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veggies4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Recipe for Danger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313613" cy="41148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2400" smtClean="0"/>
              <a:t>Prepare vegetables (pH greater than 4.6)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smtClean="0"/>
              <a:t>Place in canning jar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smtClean="0"/>
              <a:t>Seal to remove oxygen (no heating necessary) </a:t>
            </a:r>
            <a:r>
              <a:rPr lang="en-US" sz="2400" smtClean="0">
                <a:solidFill>
                  <a:srgbClr val="FF0000"/>
                </a:solidFill>
                <a:latin typeface="Constantia" pitchFamily="18" charset="0"/>
              </a:rPr>
              <a:t>Try the oven or dishwasher! </a:t>
            </a:r>
            <a:r>
              <a:rPr lang="en-US" sz="2400" smtClean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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smtClean="0">
                <a:ea typeface="Verdana" pitchFamily="34" charset="0"/>
                <a:cs typeface="Verdana" pitchFamily="34" charset="0"/>
                <a:sym typeface="Wingdings" pitchFamily="2" charset="2"/>
              </a:rPr>
              <a:t>Store at room temperature.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smtClean="0">
                <a:ea typeface="Verdana" pitchFamily="34" charset="0"/>
                <a:cs typeface="Verdana" pitchFamily="34" charset="0"/>
                <a:sym typeface="Wingdings" pitchFamily="2" charset="2"/>
              </a:rPr>
              <a:t>Wait… a bit. As the spores of </a:t>
            </a:r>
            <a:r>
              <a:rPr lang="en-US" sz="2400" i="1" smtClean="0">
                <a:ea typeface="Verdana" pitchFamily="34" charset="0"/>
                <a:cs typeface="Verdana" pitchFamily="34" charset="0"/>
                <a:sym typeface="Wingdings" pitchFamily="2" charset="2"/>
              </a:rPr>
              <a:t>C. botulinum </a:t>
            </a:r>
            <a:r>
              <a:rPr lang="en-US" sz="2400" smtClean="0">
                <a:ea typeface="Verdana" pitchFamily="34" charset="0"/>
                <a:cs typeface="Verdana" pitchFamily="34" charset="0"/>
                <a:sym typeface="Wingdings" pitchFamily="2" charset="2"/>
              </a:rPr>
              <a:t>germinate in your product, toxin is formed. Your product will be decidedly deadly.</a:t>
            </a:r>
            <a:endParaRPr lang="en-US" sz="2400" smtClean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2" name="Picture 3" descr="recip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876800"/>
            <a:ext cx="1727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/>
          <a:lstStyle/>
          <a:p>
            <a:r>
              <a:rPr lang="en-US" smtClean="0"/>
              <a:t>What does this mean for canning?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540625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400" dirty="0" smtClean="0"/>
              <a:t>Foods with pH above 4.6 that you want to can:</a:t>
            </a:r>
          </a:p>
          <a:p>
            <a:pPr marL="338138" indent="-338138"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sym typeface="Wingdings" pitchFamily="2" charset="2"/>
              </a:rPr>
              <a:t>Process in </a:t>
            </a:r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FF0000"/>
                </a:solidFill>
              </a:rPr>
              <a:t>pressure canner</a:t>
            </a:r>
            <a:r>
              <a:rPr lang="en-US" altLang="en-US" sz="2400" dirty="0" smtClean="0"/>
              <a:t> to destroy spores of </a:t>
            </a:r>
            <a:r>
              <a:rPr lang="en-US" altLang="en-US" sz="2400" i="1" dirty="0" smtClean="0"/>
              <a:t>C. </a:t>
            </a:r>
            <a:r>
              <a:rPr lang="en-US" altLang="en-US" sz="2400" i="1" dirty="0" err="1" smtClean="0"/>
              <a:t>botulinum</a:t>
            </a:r>
            <a:r>
              <a:rPr lang="en-US" altLang="en-US" sz="2400" i="1" dirty="0" smtClean="0">
                <a:solidFill>
                  <a:srgbClr val="FF99FF"/>
                </a:solidFill>
              </a:rPr>
              <a:t>.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ym typeface="Wingdings" pitchFamily="2" charset="2"/>
              </a:rPr>
              <a:t></a:t>
            </a:r>
            <a:r>
              <a:rPr lang="en-US" altLang="en-US" sz="2400" dirty="0" smtClean="0"/>
              <a:t>Adding pressure increases temperature</a:t>
            </a:r>
          </a:p>
          <a:p>
            <a:pPr lvl="1" indent="317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At sea level, water boils @ 212°F</a:t>
            </a:r>
          </a:p>
          <a:p>
            <a:pPr lvl="1" indent="317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10 pounds pressure (psi) - 240°F</a:t>
            </a:r>
          </a:p>
          <a:p>
            <a:pPr lvl="1" indent="3175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15 pounds pressure (psi) - 250°F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0" y="301625"/>
            <a:ext cx="7540625" cy="1143000"/>
          </a:xfrm>
        </p:spPr>
        <p:txBody>
          <a:bodyPr/>
          <a:lstStyle/>
          <a:p>
            <a:r>
              <a:rPr lang="en-US" smtClean="0"/>
              <a:t>Hints for  Canning Vegetables Safely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313613" cy="4114800"/>
          </a:xfrm>
        </p:spPr>
        <p:txBody>
          <a:bodyPr/>
          <a:lstStyle/>
          <a:p>
            <a:r>
              <a:rPr lang="en-US" sz="2400" smtClean="0"/>
              <a:t>Select high quality vegetables</a:t>
            </a:r>
          </a:p>
          <a:p>
            <a:r>
              <a:rPr lang="en-US" sz="2400" smtClean="0"/>
              <a:t>Wash all vegetables and peel and/or blanch if required</a:t>
            </a:r>
          </a:p>
          <a:p>
            <a:r>
              <a:rPr lang="en-US" sz="2400" smtClean="0"/>
              <a:t>Adjust seasoning as desired</a:t>
            </a:r>
          </a:p>
          <a:p>
            <a:r>
              <a:rPr lang="en-US" sz="2400" smtClean="0"/>
              <a:t>Place filled jars on a rack in 2-3 inches of water</a:t>
            </a:r>
          </a:p>
          <a:p>
            <a:r>
              <a:rPr lang="en-US" sz="2400" smtClean="0"/>
              <a:t>VENT canner for 10  minutes prior to closing vent port</a:t>
            </a:r>
          </a:p>
          <a:p>
            <a:r>
              <a:rPr lang="en-US" sz="2400" smtClean="0"/>
              <a:t>Do not thicken with flour, corn starch, or other ingredients; do not add butter or fat</a:t>
            </a:r>
          </a:p>
          <a:p>
            <a:r>
              <a:rPr lang="en-US" sz="2400" smtClean="0"/>
              <a:t>Do not adapt jar sizes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Don’t Forget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313613" cy="4114800"/>
          </a:xfrm>
        </p:spPr>
        <p:txBody>
          <a:bodyPr/>
          <a:lstStyle/>
          <a:p>
            <a:r>
              <a:rPr lang="en-US" sz="2400" smtClean="0"/>
              <a:t>Process at the correct temperature (pressure)</a:t>
            </a:r>
          </a:p>
          <a:p>
            <a:r>
              <a:rPr lang="en-US" sz="2400" smtClean="0"/>
              <a:t>Follow an up-to-date tested recipe. </a:t>
            </a:r>
            <a:r>
              <a:rPr lang="en-US" sz="2400" smtClean="0">
                <a:solidFill>
                  <a:srgbClr val="FF0000"/>
                </a:solidFill>
              </a:rPr>
              <a:t>Now is </a:t>
            </a:r>
            <a:r>
              <a:rPr lang="en-US" sz="2400" u="sng" smtClean="0">
                <a:solidFill>
                  <a:srgbClr val="FF0000"/>
                </a:solidFill>
              </a:rPr>
              <a:t>not</a:t>
            </a:r>
            <a:r>
              <a:rPr lang="en-US" sz="2400" smtClean="0">
                <a:solidFill>
                  <a:srgbClr val="FF0000"/>
                </a:solidFill>
              </a:rPr>
              <a:t> the time to be creative!</a:t>
            </a:r>
          </a:p>
          <a:p>
            <a:r>
              <a:rPr lang="en-US" sz="2400" smtClean="0"/>
              <a:t>Adjust for elevation.</a:t>
            </a:r>
          </a:p>
          <a:p>
            <a:pPr>
              <a:spcBef>
                <a:spcPct val="0"/>
              </a:spcBef>
            </a:pPr>
            <a:r>
              <a:rPr lang="en-US" sz="2400" smtClean="0"/>
              <a:t>If at ANY time during the process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	the pressure falls below target,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	bring the pressure back up and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/>
              <a:t>	start timing from the beginning.</a:t>
            </a:r>
            <a:endParaRPr lang="en-US" sz="2000" smtClean="0"/>
          </a:p>
          <a:p>
            <a:pPr>
              <a:spcBef>
                <a:spcPct val="0"/>
              </a:spcBef>
            </a:pPr>
            <a:r>
              <a:rPr lang="en-US" sz="2400" smtClean="0"/>
              <a:t>NEVER force cool a canner.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124200"/>
            <a:ext cx="21336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0400" y="5486400"/>
            <a:ext cx="5181600" cy="12001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*Note: darker areas on the state map have an elevation above 1,000 feet. Increase </a:t>
            </a:r>
            <a:r>
              <a:rPr lang="en-US" u="sng" dirty="0"/>
              <a:t>time</a:t>
            </a:r>
            <a:r>
              <a:rPr lang="en-US" dirty="0"/>
              <a:t> when boiling water canning; increase </a:t>
            </a:r>
            <a:r>
              <a:rPr lang="en-US" u="sng" dirty="0"/>
              <a:t>pressure</a:t>
            </a:r>
            <a:r>
              <a:rPr lang="en-US" dirty="0"/>
              <a:t> when pressure canning.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word about canners and cookers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600200"/>
            <a:ext cx="7313613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Pressure canners and pressure cooker are NOT necessarily the same thing.</a:t>
            </a:r>
          </a:p>
          <a:p>
            <a:pPr>
              <a:defRPr/>
            </a:pPr>
            <a:r>
              <a:rPr lang="en-US" sz="2400" dirty="0" smtClean="0"/>
              <a:t>The heat in the canning process is the come-up time, the process time and the cool down time. A </a:t>
            </a:r>
            <a:r>
              <a:rPr lang="en-US" sz="2400" u="sng" dirty="0" smtClean="0"/>
              <a:t>cooker</a:t>
            </a:r>
            <a:r>
              <a:rPr lang="en-US" sz="2400" dirty="0" smtClean="0"/>
              <a:t> often heats and cools too quickly.</a:t>
            </a:r>
          </a:p>
          <a:p>
            <a:pPr>
              <a:defRPr/>
            </a:pPr>
            <a:r>
              <a:rPr lang="en-US" sz="2400" dirty="0" smtClean="0"/>
              <a:t>Pressure canners must hold at least 4 Quart jars and be able to regulate pressure at 5, 10, and15 pounds (psi).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 Use of a pressure cooker is not recommended for home canning.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2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TP001017070</AuthoringAssetId>
    <AssetId xmlns="145c5697-5eb5-440b-b2f1-a8273fb59250">TS001017070</AssetId>
  </documentManagement>
</p:properties>
</file>

<file path=customXml/itemProps1.xml><?xml version="1.0" encoding="utf-8"?>
<ds:datastoreItem xmlns:ds="http://schemas.openxmlformats.org/officeDocument/2006/customXml" ds:itemID="{394D23F7-79C4-4B60-979A-61D517EF3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58E0CDD-9A4C-43D8-BAED-DAAE331BF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93253C-1963-4CF5-9459-C9EA6FE5B7B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63061FC7-F45A-4E44-A7D2-AB27528C123D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145c5697-5eb5-440b-b2f1-a8273fb59250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template2</Template>
  <TotalTime>280</TotalTime>
  <Words>1283</Words>
  <Application>Microsoft Office PowerPoint</Application>
  <PresentationFormat>On-screen Show (4:3)</PresentationFormat>
  <Paragraphs>140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template2</vt:lpstr>
      <vt:lpstr>Canning Vegetables Safely</vt:lpstr>
      <vt:lpstr>Canning Vegetables</vt:lpstr>
      <vt:lpstr>Pressure Canning</vt:lpstr>
      <vt:lpstr>Acid Level &amp; Canning Method</vt:lpstr>
      <vt:lpstr>Recipe for Danger</vt:lpstr>
      <vt:lpstr>What does this mean for canning?</vt:lpstr>
      <vt:lpstr>Hints for  Canning Vegetables Safely</vt:lpstr>
      <vt:lpstr>Don’t Forget</vt:lpstr>
      <vt:lpstr>A word about canners and cookers</vt:lpstr>
      <vt:lpstr>What if….</vt:lpstr>
      <vt:lpstr>Testing Canners</vt:lpstr>
      <vt:lpstr>Resources for Testing Canners</vt:lpstr>
      <vt:lpstr>FAQS</vt:lpstr>
      <vt:lpstr>FAQ- Answers</vt:lpstr>
      <vt:lpstr>FAQ - Answers</vt:lpstr>
      <vt:lpstr>What’s new? ‘Useful’ gadgets?</vt:lpstr>
      <vt:lpstr>What’s new? Mirro Canners</vt:lpstr>
      <vt:lpstr>What’s new? Canners</vt:lpstr>
      <vt:lpstr>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Barb Ingham</dc:creator>
  <cp:lastModifiedBy>FayeMalek</cp:lastModifiedBy>
  <cp:revision>48</cp:revision>
  <cp:lastPrinted>1601-01-01T00:00:00Z</cp:lastPrinted>
  <dcterms:created xsi:type="dcterms:W3CDTF">2012-06-03T11:54:49Z</dcterms:created>
  <dcterms:modified xsi:type="dcterms:W3CDTF">2012-08-02T21:44:10Z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485569L</vt:lpwstr>
  </property>
  <property fmtid="{D5CDD505-2E9C-101B-9397-08002B2CF9AE}" pid="3" name="TPInstallLocation">
    <vt:lpwstr>{My Templates}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/n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Class open house presentation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Class open house presentation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Localize</vt:lpwstr>
  </property>
  <property fmtid="{D5CDD505-2E9C-101B-9397-08002B2CF9AE}" pid="24" name="UALocComments">
    <vt:lpwstr>UpdatesNotHO13. NoFix_xCubeTransition. retrofitted content (updated designs)</vt:lpwstr>
  </property>
  <property fmtid="{D5CDD505-2E9C-101B-9397-08002B2CF9AE}" pid="25" name="Applications">
    <vt:lpwstr>79;#Template 12;#184;#Office 2000;#182;#Office XP;#65;#Microsoft Office PowerPoint 2007;#64;#PowerPoint 2003</vt:lpwstr>
  </property>
  <property fmtid="{D5CDD505-2E9C-101B-9397-08002B2CF9AE}" pid="26" name="TemplateStatus">
    <vt:lpwstr>Complete</vt:lpwstr>
  </property>
  <property fmtid="{D5CDD505-2E9C-101B-9397-08002B2CF9AE}" pid="27" name="ContentTypeId">
    <vt:lpwstr>0x0101006025706CF4CD034688BEBAE97A2E701D020200C3831ACA17D8814887A164412888521E</vt:lpwstr>
  </property>
  <property fmtid="{D5CDD505-2E9C-101B-9397-08002B2CF9AE}" pid="28" name="IsDeleted">
    <vt:lpwstr>0</vt:lpwstr>
  </property>
  <property fmtid="{D5CDD505-2E9C-101B-9397-08002B2CF9AE}" pid="29" name="ShowIn">
    <vt:lpwstr>Show everywhere</vt:lpwstr>
  </property>
  <property fmtid="{D5CDD505-2E9C-101B-9397-08002B2CF9AE}" pid="30" name="UANotes">
    <vt:lpwstr>Premium Exception Oct. 2003_x000d_
_x000d_
Design Pass complete.</vt:lpwstr>
  </property>
  <property fmtid="{D5CDD505-2E9C-101B-9397-08002B2CF9AE}" pid="31" name="PublishStatusLookup">
    <vt:lpwstr>258360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TPClientViewer">
    <vt:lpwstr>Microsoft Office PowerPoint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</Properties>
</file>